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674" r:id="rId2"/>
  </p:sldMasterIdLst>
  <p:sldIdLst>
    <p:sldId id="257" r:id="rId3"/>
    <p:sldId id="368"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384" r:id="rId20"/>
    <p:sldId id="3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6D6"/>
    <a:srgbClr val="F03F2B"/>
    <a:srgbClr val="344529"/>
    <a:srgbClr val="2B3922"/>
    <a:srgbClr val="2E3722"/>
    <a:srgbClr val="FCF7F1"/>
    <a:srgbClr val="B8D233"/>
    <a:srgbClr val="F8D22F"/>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60" autoAdjust="0"/>
    <p:restoredTop sz="94660"/>
  </p:normalViewPr>
  <p:slideViewPr>
    <p:cSldViewPr snapToGrid="0">
      <p:cViewPr varScale="1">
        <p:scale>
          <a:sx n="110" d="100"/>
          <a:sy n="11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6/30/20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7C5E-C858-4B5F-B33A-1294CDABF8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05C06478-23B2-47F7-9CE4-73CBBB4E8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AB6588A0-E028-4E44-B712-CA7FFA5EF8F8}"/>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5" name="Footer Placeholder 4">
            <a:extLst>
              <a:ext uri="{FF2B5EF4-FFF2-40B4-BE49-F238E27FC236}">
                <a16:creationId xmlns:a16="http://schemas.microsoft.com/office/drawing/2014/main" id="{2C08EEE2-6781-4F55-8455-ACB7756F500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DDA3707-97C6-4031-804E-A309B65EAA42}"/>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230176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9249-21F5-4616-8BF4-2E67C27C055E}"/>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539B5CD9-7D99-4A06-A385-396F98F0A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84C78791-979F-4250-84B1-0EF83AF16B0C}"/>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5" name="Footer Placeholder 4">
            <a:extLst>
              <a:ext uri="{FF2B5EF4-FFF2-40B4-BE49-F238E27FC236}">
                <a16:creationId xmlns:a16="http://schemas.microsoft.com/office/drawing/2014/main" id="{FAC828D0-8F42-4196-9798-E722E76189C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B1236A4-3660-4AFD-B375-0C7D2C11F81B}"/>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100616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D920-F004-422F-A8C7-16056A006E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7D6E4FFD-B923-4452-B988-4331C7002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0CB4D9-DEC2-4DF4-9BEA-6DF9645C57B0}"/>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5" name="Footer Placeholder 4">
            <a:extLst>
              <a:ext uri="{FF2B5EF4-FFF2-40B4-BE49-F238E27FC236}">
                <a16:creationId xmlns:a16="http://schemas.microsoft.com/office/drawing/2014/main" id="{F7355370-5B7F-4724-90EF-D088BFEB229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F21208B-1A20-4A7D-8730-A52C72B4B93F}"/>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408008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0CBB-E41E-47CC-815F-9B24C319F9E3}"/>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7F922E35-7080-4F37-A95D-B36644DEFF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BFF6ACC-C406-4F6A-86D1-A894E3ADD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899FF978-9B94-45DD-8357-760FC13E2F7B}"/>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6" name="Footer Placeholder 5">
            <a:extLst>
              <a:ext uri="{FF2B5EF4-FFF2-40B4-BE49-F238E27FC236}">
                <a16:creationId xmlns:a16="http://schemas.microsoft.com/office/drawing/2014/main" id="{31B1DFBA-FCB3-4953-B643-14A8CD94029B}"/>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B39BF98C-C50B-4A85-B60A-9C53AEBC87DC}"/>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239059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7997-A081-42B4-A9FD-DD433A39DF75}"/>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307FF7BE-4F7F-4A4E-9043-F2EF8C65A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67527-F3A2-4872-9AA9-0B3CCEB17F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9365B750-5B2C-4A77-A161-F6CE2D042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1388A-20E9-4075-AA21-D802D25174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A8B08B81-BDFC-4803-BAA8-5109871B19AC}"/>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8" name="Footer Placeholder 7">
            <a:extLst>
              <a:ext uri="{FF2B5EF4-FFF2-40B4-BE49-F238E27FC236}">
                <a16:creationId xmlns:a16="http://schemas.microsoft.com/office/drawing/2014/main" id="{D0405A98-756C-4A37-89C7-FCCAFD7D7482}"/>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D95ED97D-D829-4BB1-A096-84C70F62A4D4}"/>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424745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74CB-6A20-4236-B6DE-62527E8AEE28}"/>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3037DE98-AAFD-4C27-A309-4661FF0E2A0D}"/>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4" name="Footer Placeholder 3">
            <a:extLst>
              <a:ext uri="{FF2B5EF4-FFF2-40B4-BE49-F238E27FC236}">
                <a16:creationId xmlns:a16="http://schemas.microsoft.com/office/drawing/2014/main" id="{A5BD2E6C-1588-4647-95F0-F2FA050FCC8F}"/>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57AD1BCC-CEC4-43C8-9677-B9792871B5A5}"/>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303238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7BEC8-4B45-431F-9C77-82DBBF4C8C69}"/>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3" name="Footer Placeholder 2">
            <a:extLst>
              <a:ext uri="{FF2B5EF4-FFF2-40B4-BE49-F238E27FC236}">
                <a16:creationId xmlns:a16="http://schemas.microsoft.com/office/drawing/2014/main" id="{0790B6FE-C1F5-4F6A-876C-A4B218C91AA9}"/>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357EC8A6-E6A5-4D63-BCB8-899034FE0DCE}"/>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3693842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6304-5CDC-45E6-9E7E-DE4A1E36A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B97E9029-C8C4-4158-89CC-C9BA112D3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E0677E13-420E-423B-8F7C-95178E0CA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EEE85-3DC5-43C0-9414-2FA28E555F1B}"/>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6" name="Footer Placeholder 5">
            <a:extLst>
              <a:ext uri="{FF2B5EF4-FFF2-40B4-BE49-F238E27FC236}">
                <a16:creationId xmlns:a16="http://schemas.microsoft.com/office/drawing/2014/main" id="{AAFB148B-3D80-4FC7-B934-98A82985F5E2}"/>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2DC7318-3FC6-444F-BD9A-EAE7C57C38BB}"/>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35145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686C-9059-4530-891F-F66F837D3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6707A80D-3067-44F0-B27D-E1ED4B98A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3DB1C958-9E2D-42AF-9F05-31D7522D6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D1708-4281-407A-91E3-E6D751DD82CD}"/>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6" name="Footer Placeholder 5">
            <a:extLst>
              <a:ext uri="{FF2B5EF4-FFF2-40B4-BE49-F238E27FC236}">
                <a16:creationId xmlns:a16="http://schemas.microsoft.com/office/drawing/2014/main" id="{BC58C439-506C-456A-8077-01B15B1181C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40BDF03-0581-42A0-AF88-CE85DBD647B7}"/>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411943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1904-05B7-4B17-9939-C6BC14E636CD}"/>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380269A0-1C6F-4050-997D-970BF72CA8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922C843-BA66-4B09-B5A0-9D6BA0598C1C}"/>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5" name="Footer Placeholder 4">
            <a:extLst>
              <a:ext uri="{FF2B5EF4-FFF2-40B4-BE49-F238E27FC236}">
                <a16:creationId xmlns:a16="http://schemas.microsoft.com/office/drawing/2014/main" id="{3108AB88-F495-491D-8F57-7510E5A0F9F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1652664-B752-48FD-BDE4-1725AC7AEA03}"/>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481575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5D46C-0224-4E06-A85A-41C4237002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03802C41-09C5-4B83-86EF-F30C5E568E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8EEA869-B6DF-465E-AA41-4097E46D42DD}"/>
              </a:ext>
            </a:extLst>
          </p:cNvPr>
          <p:cNvSpPr>
            <a:spLocks noGrp="1"/>
          </p:cNvSpPr>
          <p:nvPr>
            <p:ph type="dt" sz="half" idx="10"/>
          </p:nvPr>
        </p:nvSpPr>
        <p:spPr/>
        <p:txBody>
          <a:bodyPr/>
          <a:lstStyle/>
          <a:p>
            <a:fld id="{7BB17B27-5CE5-491C-8C43-7F3C6F149D6E}" type="datetimeFigureOut">
              <a:rPr lang="en-PH" smtClean="0"/>
              <a:t>6/30/20</a:t>
            </a:fld>
            <a:endParaRPr lang="en-PH"/>
          </a:p>
        </p:txBody>
      </p:sp>
      <p:sp>
        <p:nvSpPr>
          <p:cNvPr id="5" name="Footer Placeholder 4">
            <a:extLst>
              <a:ext uri="{FF2B5EF4-FFF2-40B4-BE49-F238E27FC236}">
                <a16:creationId xmlns:a16="http://schemas.microsoft.com/office/drawing/2014/main" id="{3600469A-33F9-4EEB-9605-165D529901A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F54BA6E-5882-4223-B2B6-5ECE49602D03}"/>
              </a:ext>
            </a:extLst>
          </p:cNvPr>
          <p:cNvSpPr>
            <a:spLocks noGrp="1"/>
          </p:cNvSpPr>
          <p:nvPr>
            <p:ph type="sldNum" sz="quarter" idx="12"/>
          </p:nvPr>
        </p:nvSpPr>
        <p:spPr/>
        <p:txBody>
          <a:bodyPr/>
          <a:lstStyle/>
          <a:p>
            <a:fld id="{FF187F1A-7380-4F6C-8045-60F1C96B3892}" type="slidenum">
              <a:rPr lang="en-PH" smtClean="0"/>
              <a:t>‹#›</a:t>
            </a:fld>
            <a:endParaRPr lang="en-PH"/>
          </a:p>
        </p:txBody>
      </p:sp>
    </p:spTree>
    <p:extLst>
      <p:ext uri="{BB962C8B-B14F-4D97-AF65-F5344CB8AC3E}">
        <p14:creationId xmlns:p14="http://schemas.microsoft.com/office/powerpoint/2010/main" val="387212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6/30/20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6/30/20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6/30/20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6/30/20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3CC95-DA29-4113-BE18-10225D9EB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D28F05BD-7345-4109-B973-F7470531C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0740E45-0836-4AA2-8606-A7D87C4C6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17B27-5CE5-491C-8C43-7F3C6F149D6E}" type="datetimeFigureOut">
              <a:rPr lang="en-PH" smtClean="0"/>
              <a:t>6/30/20</a:t>
            </a:fld>
            <a:endParaRPr lang="en-PH"/>
          </a:p>
        </p:txBody>
      </p:sp>
      <p:sp>
        <p:nvSpPr>
          <p:cNvPr id="5" name="Footer Placeholder 4">
            <a:extLst>
              <a:ext uri="{FF2B5EF4-FFF2-40B4-BE49-F238E27FC236}">
                <a16:creationId xmlns:a16="http://schemas.microsoft.com/office/drawing/2014/main" id="{D172AEB2-8543-4AAA-B994-A58AACD3F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5D629A86-83F8-40DC-842A-212959823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87F1A-7380-4F6C-8045-60F1C96B3892}" type="slidenum">
              <a:rPr lang="en-PH" smtClean="0"/>
              <a:t>‹#›</a:t>
            </a:fld>
            <a:endParaRPr lang="en-PH"/>
          </a:p>
        </p:txBody>
      </p:sp>
    </p:spTree>
    <p:extLst>
      <p:ext uri="{BB962C8B-B14F-4D97-AF65-F5344CB8AC3E}">
        <p14:creationId xmlns:p14="http://schemas.microsoft.com/office/powerpoint/2010/main" val="15992445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2" y="2267389"/>
            <a:ext cx="4775075" cy="2323222"/>
          </a:xfrm>
        </p:spPr>
        <p:txBody>
          <a:bodyPr>
            <a:normAutofit fontScale="90000"/>
          </a:bodyPr>
          <a:lstStyle/>
          <a:p>
            <a:r>
              <a:rPr lang="en-US" sz="4400" dirty="0">
                <a:solidFill>
                  <a:schemeClr val="tx1"/>
                </a:solidFill>
              </a:rPr>
              <a:t>Ticketing System to help improve customer support</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2031325"/>
          </a:xfrm>
          <a:prstGeom prst="rect">
            <a:avLst/>
          </a:prstGeom>
        </p:spPr>
        <p:txBody>
          <a:bodyPr wrap="square">
            <a:spAutoFit/>
          </a:bodyPr>
          <a:lstStyle/>
          <a:p>
            <a:r>
              <a:rPr lang="en-US" b="1" dirty="0"/>
              <a:t>Rules on the ticket creation</a:t>
            </a:r>
          </a:p>
          <a:p>
            <a:endParaRPr lang="en-US" dirty="0"/>
          </a:p>
          <a:p>
            <a:r>
              <a:rPr lang="en-PH" dirty="0"/>
              <a:t>Manually looking through every ticket and updating it is time-consuming. Automatically route tickets from certain customers to the best group that can handle it, or even prioritize tickets with certain keywords, with automations.</a:t>
            </a:r>
            <a:br>
              <a:rPr lang="en-PH" dirty="0"/>
            </a:br>
            <a:br>
              <a:rPr lang="en-PH" dirty="0"/>
            </a:br>
            <a:r>
              <a:rPr lang="en-PH" dirty="0"/>
              <a:t>You can ensure important tasks are not forgotten by defining specific actions on time-based and event-based triggers available in your plan.</a:t>
            </a:r>
            <a:endParaRPr lang="en-US" dirty="0"/>
          </a:p>
        </p:txBody>
      </p:sp>
      <p:pic>
        <p:nvPicPr>
          <p:cNvPr id="4" name="Picture 3">
            <a:extLst>
              <a:ext uri="{FF2B5EF4-FFF2-40B4-BE49-F238E27FC236}">
                <a16:creationId xmlns:a16="http://schemas.microsoft.com/office/drawing/2014/main" id="{9768D3B7-1F89-0841-95D4-A5B2C85D3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150" y="3429000"/>
            <a:ext cx="4457700" cy="2235200"/>
          </a:xfrm>
          <a:prstGeom prst="rect">
            <a:avLst/>
          </a:prstGeom>
        </p:spPr>
      </p:pic>
    </p:spTree>
    <p:extLst>
      <p:ext uri="{BB962C8B-B14F-4D97-AF65-F5344CB8AC3E}">
        <p14:creationId xmlns:p14="http://schemas.microsoft.com/office/powerpoint/2010/main" val="147166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2031325"/>
          </a:xfrm>
          <a:prstGeom prst="rect">
            <a:avLst/>
          </a:prstGeom>
        </p:spPr>
        <p:txBody>
          <a:bodyPr wrap="square">
            <a:spAutoFit/>
          </a:bodyPr>
          <a:lstStyle/>
          <a:p>
            <a:r>
              <a:rPr lang="en-US" b="1" dirty="0"/>
              <a:t>Ticket volume trend report</a:t>
            </a:r>
          </a:p>
          <a:p>
            <a:endParaRPr lang="en-US" dirty="0"/>
          </a:p>
          <a:p>
            <a:r>
              <a:rPr lang="en-PH" dirty="0"/>
              <a:t>Understand the flow of tickets in your account with the ticket volume trends report. Identify peaks in the inflow of tickets and allocate resources accordingly. You can also decide your work hours based the volume of ticket inflow.</a:t>
            </a:r>
            <a:br>
              <a:rPr lang="en-PH" dirty="0"/>
            </a:br>
            <a:br>
              <a:rPr lang="en-PH" dirty="0"/>
            </a:br>
            <a:r>
              <a:rPr lang="en-PH" dirty="0"/>
              <a:t>If you are in the Blossom plan or above, beyond just tracking how many tickets you worked on, you can also get an overview of how long your agents are taking to respond or resolve tickets.</a:t>
            </a:r>
            <a:endParaRPr lang="en-US" dirty="0"/>
          </a:p>
        </p:txBody>
      </p:sp>
      <p:pic>
        <p:nvPicPr>
          <p:cNvPr id="5" name="Picture 4" descr="A picture containing cat&#10;&#10;Description automatically generated">
            <a:extLst>
              <a:ext uri="{FF2B5EF4-FFF2-40B4-BE49-F238E27FC236}">
                <a16:creationId xmlns:a16="http://schemas.microsoft.com/office/drawing/2014/main" id="{481865E8-A5AD-4A40-9052-BF8757891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100" y="3429000"/>
            <a:ext cx="3987800" cy="2235200"/>
          </a:xfrm>
          <a:prstGeom prst="rect">
            <a:avLst/>
          </a:prstGeom>
        </p:spPr>
      </p:pic>
    </p:spTree>
    <p:extLst>
      <p:ext uri="{BB962C8B-B14F-4D97-AF65-F5344CB8AC3E}">
        <p14:creationId xmlns:p14="http://schemas.microsoft.com/office/powerpoint/2010/main" val="202621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2862322"/>
          </a:xfrm>
          <a:prstGeom prst="rect">
            <a:avLst/>
          </a:prstGeom>
        </p:spPr>
        <p:txBody>
          <a:bodyPr wrap="square">
            <a:spAutoFit/>
          </a:bodyPr>
          <a:lstStyle/>
          <a:p>
            <a:r>
              <a:rPr lang="en-US" b="1" dirty="0"/>
              <a:t>Default ticket views</a:t>
            </a:r>
          </a:p>
          <a:p>
            <a:endParaRPr lang="en-US" dirty="0"/>
          </a:p>
          <a:p>
            <a:r>
              <a:rPr lang="en-PH" dirty="0"/>
              <a:t>Instead of having an inbox cluttered with all your customers’ requests, use default ticket views to jump to tickets you work on everyday instead of applying filters each time.</a:t>
            </a:r>
            <a:br>
              <a:rPr lang="en-PH" dirty="0"/>
            </a:br>
            <a:br>
              <a:rPr lang="en-PH" dirty="0"/>
            </a:br>
            <a:r>
              <a:rPr lang="en-PH" dirty="0"/>
              <a:t>For instance, the default ticket view for all unresolved tickets gives you a bird’s eye view of customers waiting for their problems to be sorted out.</a:t>
            </a:r>
            <a:br>
              <a:rPr lang="en-PH" dirty="0"/>
            </a:br>
            <a:br>
              <a:rPr lang="en-PH" dirty="0"/>
            </a:br>
            <a:r>
              <a:rPr lang="en-PH" dirty="0"/>
              <a:t>You can create custom inbox views available in your plan to keep track of pending tickets, tickets assigned to each agent, follow up in bulk and do a lot more.</a:t>
            </a:r>
            <a:endParaRPr lang="en-US" dirty="0"/>
          </a:p>
        </p:txBody>
      </p:sp>
      <p:pic>
        <p:nvPicPr>
          <p:cNvPr id="4" name="Picture 3" descr="A picture containing computer&#10;&#10;Description automatically generated">
            <a:extLst>
              <a:ext uri="{FF2B5EF4-FFF2-40B4-BE49-F238E27FC236}">
                <a16:creationId xmlns:a16="http://schemas.microsoft.com/office/drawing/2014/main" id="{6B4B9876-8C6C-254D-A4A1-A8E87FCE1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450" y="3975411"/>
            <a:ext cx="3975100" cy="2146300"/>
          </a:xfrm>
          <a:prstGeom prst="rect">
            <a:avLst/>
          </a:prstGeom>
        </p:spPr>
      </p:pic>
    </p:spTree>
    <p:extLst>
      <p:ext uri="{BB962C8B-B14F-4D97-AF65-F5344CB8AC3E}">
        <p14:creationId xmlns:p14="http://schemas.microsoft.com/office/powerpoint/2010/main" val="169955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1200329"/>
          </a:xfrm>
          <a:prstGeom prst="rect">
            <a:avLst/>
          </a:prstGeom>
        </p:spPr>
        <p:txBody>
          <a:bodyPr wrap="square">
            <a:spAutoFit/>
          </a:bodyPr>
          <a:lstStyle/>
          <a:p>
            <a:r>
              <a:rPr lang="en-US" b="1" dirty="0"/>
              <a:t>Tags</a:t>
            </a:r>
          </a:p>
          <a:p>
            <a:endParaRPr lang="en-US" dirty="0"/>
          </a:p>
          <a:p>
            <a:r>
              <a:rPr lang="en-PH" dirty="0"/>
              <a:t>Categorize similar issues and problems by tagging tickets. You can find out what kind of issues are being raised the most by reporting on tags.</a:t>
            </a:r>
            <a:endParaRPr lang="en-US" dirty="0"/>
          </a:p>
        </p:txBody>
      </p:sp>
      <p:pic>
        <p:nvPicPr>
          <p:cNvPr id="5" name="Picture 4">
            <a:extLst>
              <a:ext uri="{FF2B5EF4-FFF2-40B4-BE49-F238E27FC236}">
                <a16:creationId xmlns:a16="http://schemas.microsoft.com/office/drawing/2014/main" id="{0FFA3A45-D285-4D4A-B747-F144DF966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673483"/>
            <a:ext cx="3962400" cy="2247900"/>
          </a:xfrm>
          <a:prstGeom prst="rect">
            <a:avLst/>
          </a:prstGeom>
        </p:spPr>
      </p:pic>
    </p:spTree>
    <p:extLst>
      <p:ext uri="{BB962C8B-B14F-4D97-AF65-F5344CB8AC3E}">
        <p14:creationId xmlns:p14="http://schemas.microsoft.com/office/powerpoint/2010/main" val="357323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1200329"/>
          </a:xfrm>
          <a:prstGeom prst="rect">
            <a:avLst/>
          </a:prstGeom>
        </p:spPr>
        <p:txBody>
          <a:bodyPr wrap="square">
            <a:spAutoFit/>
          </a:bodyPr>
          <a:lstStyle/>
          <a:p>
            <a:r>
              <a:rPr lang="en-US" b="1" dirty="0"/>
              <a:t>Omni channel support</a:t>
            </a:r>
          </a:p>
          <a:p>
            <a:endParaRPr lang="en-US" dirty="0"/>
          </a:p>
          <a:p>
            <a:r>
              <a:rPr lang="en-PH" dirty="0"/>
              <a:t>Your customers interact with you via different channels. Your agents can see the complete context of the customer across the channels they're reaching out from and can seamlessly respond to them.</a:t>
            </a:r>
            <a:endParaRPr lang="en-US" dirty="0"/>
          </a:p>
        </p:txBody>
      </p:sp>
      <p:pic>
        <p:nvPicPr>
          <p:cNvPr id="4" name="Picture 3" descr="A picture containing computer&#10;&#10;Description automatically generated">
            <a:extLst>
              <a:ext uri="{FF2B5EF4-FFF2-40B4-BE49-F238E27FC236}">
                <a16:creationId xmlns:a16="http://schemas.microsoft.com/office/drawing/2014/main" id="{56D024AB-C3FC-E346-9454-E7DC99DFE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0" y="2711583"/>
            <a:ext cx="4076700" cy="2209800"/>
          </a:xfrm>
          <a:prstGeom prst="rect">
            <a:avLst/>
          </a:prstGeom>
        </p:spPr>
      </p:pic>
    </p:spTree>
    <p:extLst>
      <p:ext uri="{BB962C8B-B14F-4D97-AF65-F5344CB8AC3E}">
        <p14:creationId xmlns:p14="http://schemas.microsoft.com/office/powerpoint/2010/main" val="419938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1754326"/>
          </a:xfrm>
          <a:prstGeom prst="rect">
            <a:avLst/>
          </a:prstGeom>
        </p:spPr>
        <p:txBody>
          <a:bodyPr wrap="square">
            <a:spAutoFit/>
          </a:bodyPr>
          <a:lstStyle/>
          <a:p>
            <a:r>
              <a:rPr lang="en-US" b="1" dirty="0"/>
              <a:t>Ticket export</a:t>
            </a:r>
          </a:p>
          <a:p>
            <a:endParaRPr lang="en-US" dirty="0"/>
          </a:p>
          <a:p>
            <a:r>
              <a:rPr lang="en-PH" dirty="0"/>
              <a:t>When you're running a large support team, reporting comes with its own set of unique challenges and requirements. Export tickets from Freshdesk if you want to dig deeper into complex metrics.</a:t>
            </a:r>
            <a:br>
              <a:rPr lang="en-PH" dirty="0"/>
            </a:br>
            <a:br>
              <a:rPr lang="en-PH" dirty="0"/>
            </a:br>
            <a:r>
              <a:rPr lang="en-PH" dirty="0"/>
              <a:t>You can also automate the routine bunch of tickets you export in your plan.</a:t>
            </a:r>
            <a:endParaRPr lang="en-US" dirty="0"/>
          </a:p>
        </p:txBody>
      </p:sp>
      <p:pic>
        <p:nvPicPr>
          <p:cNvPr id="5" name="Picture 4" descr="A picture containing clock, computer&#10;&#10;Description automatically generated">
            <a:extLst>
              <a:ext uri="{FF2B5EF4-FFF2-40B4-BE49-F238E27FC236}">
                <a16:creationId xmlns:a16="http://schemas.microsoft.com/office/drawing/2014/main" id="{B7F98937-1A28-5246-87A1-5FC52AEE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3237086"/>
            <a:ext cx="4064000" cy="2260600"/>
          </a:xfrm>
          <a:prstGeom prst="rect">
            <a:avLst/>
          </a:prstGeom>
        </p:spPr>
      </p:pic>
    </p:spTree>
    <p:extLst>
      <p:ext uri="{BB962C8B-B14F-4D97-AF65-F5344CB8AC3E}">
        <p14:creationId xmlns:p14="http://schemas.microsoft.com/office/powerpoint/2010/main" val="24411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1477328"/>
          </a:xfrm>
          <a:prstGeom prst="rect">
            <a:avLst/>
          </a:prstGeom>
        </p:spPr>
        <p:txBody>
          <a:bodyPr wrap="square">
            <a:spAutoFit/>
          </a:bodyPr>
          <a:lstStyle/>
          <a:p>
            <a:r>
              <a:rPr lang="en-US" b="1" dirty="0"/>
              <a:t>Forward ticket</a:t>
            </a:r>
          </a:p>
          <a:p>
            <a:endParaRPr lang="en-US" dirty="0"/>
          </a:p>
          <a:p>
            <a:r>
              <a:rPr lang="en-PH" dirty="0"/>
              <a:t>There could be instances where a ticket conversation would have to be forwarded to a third party, who is not a part of your Freshdesk account (such as your inventory partner or dev team). With the forward option, you can connect with the right people to resolve the issues faster.</a:t>
            </a:r>
            <a:endParaRPr lang="en-US" dirty="0"/>
          </a:p>
        </p:txBody>
      </p:sp>
      <p:pic>
        <p:nvPicPr>
          <p:cNvPr id="4" name="Picture 3" descr="A screenshot of a cell phone&#10;&#10;Description automatically generated">
            <a:extLst>
              <a:ext uri="{FF2B5EF4-FFF2-40B4-BE49-F238E27FC236}">
                <a16:creationId xmlns:a16="http://schemas.microsoft.com/office/drawing/2014/main" id="{805E9111-1795-DF44-B751-CDECB76B0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994715"/>
            <a:ext cx="4267200" cy="2273300"/>
          </a:xfrm>
          <a:prstGeom prst="rect">
            <a:avLst/>
          </a:prstGeom>
        </p:spPr>
      </p:pic>
    </p:spTree>
    <p:extLst>
      <p:ext uri="{BB962C8B-B14F-4D97-AF65-F5344CB8AC3E}">
        <p14:creationId xmlns:p14="http://schemas.microsoft.com/office/powerpoint/2010/main" val="267442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1754326"/>
          </a:xfrm>
          <a:prstGeom prst="rect">
            <a:avLst/>
          </a:prstGeom>
        </p:spPr>
        <p:txBody>
          <a:bodyPr wrap="square">
            <a:spAutoFit/>
          </a:bodyPr>
          <a:lstStyle/>
          <a:p>
            <a:r>
              <a:rPr lang="en-US" b="1" dirty="0"/>
              <a:t>Email Notification</a:t>
            </a:r>
          </a:p>
          <a:p>
            <a:endParaRPr lang="en-US" dirty="0"/>
          </a:p>
          <a:p>
            <a:r>
              <a:rPr lang="en-PH" dirty="0"/>
              <a:t>Keep your customers updated on issues they’ve reported with email notifications, customized to match your brand.</a:t>
            </a:r>
            <a:br>
              <a:rPr lang="en-PH" dirty="0"/>
            </a:br>
            <a:br>
              <a:rPr lang="en-PH" dirty="0"/>
            </a:br>
            <a:r>
              <a:rPr lang="en-PH" dirty="0"/>
              <a:t>You can also enable notifications for agents to let them know when there’s a new ticket assigned to them, or when the deadline to respond is closing in.</a:t>
            </a:r>
            <a:endParaRPr lang="en-US" dirty="0"/>
          </a:p>
        </p:txBody>
      </p:sp>
      <p:pic>
        <p:nvPicPr>
          <p:cNvPr id="5" name="Picture 4" descr="A picture containing table, computer, desk, computer&#10;&#10;Description automatically generated">
            <a:extLst>
              <a:ext uri="{FF2B5EF4-FFF2-40B4-BE49-F238E27FC236}">
                <a16:creationId xmlns:a16="http://schemas.microsoft.com/office/drawing/2014/main" id="{FA886734-207E-6C43-8AEF-FA01416D6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164" y="3224386"/>
            <a:ext cx="3708400" cy="2286000"/>
          </a:xfrm>
          <a:prstGeom prst="rect">
            <a:avLst/>
          </a:prstGeom>
        </p:spPr>
      </p:pic>
    </p:spTree>
    <p:extLst>
      <p:ext uri="{BB962C8B-B14F-4D97-AF65-F5344CB8AC3E}">
        <p14:creationId xmlns:p14="http://schemas.microsoft.com/office/powerpoint/2010/main" val="39464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34FC4-F500-4A21-AE8C-6E4A0FF72FAE}"/>
              </a:ext>
            </a:extLst>
          </p:cNvPr>
          <p:cNvSpPr txBox="1"/>
          <p:nvPr/>
        </p:nvSpPr>
        <p:spPr>
          <a:xfrm>
            <a:off x="5056337" y="3250498"/>
            <a:ext cx="1668544" cy="707886"/>
          </a:xfrm>
          <a:prstGeom prst="rect">
            <a:avLst/>
          </a:prstGeom>
          <a:noFill/>
        </p:spPr>
        <p:txBody>
          <a:bodyPr wrap="square" rtlCol="0">
            <a:spAutoFit/>
          </a:bodyPr>
          <a:lstStyle/>
          <a:p>
            <a:r>
              <a:rPr lang="en-PH" sz="4000" b="1" dirty="0">
                <a:solidFill>
                  <a:schemeClr val="bg1"/>
                </a:solidFill>
                <a:latin typeface="Helvetica" panose="020B0604020202020204" pitchFamily="34" charset="0"/>
                <a:cs typeface="Helvetica" panose="020B0604020202020204" pitchFamily="34" charset="0"/>
              </a:rPr>
              <a:t>SFMC</a:t>
            </a:r>
          </a:p>
        </p:txBody>
      </p:sp>
      <p:sp>
        <p:nvSpPr>
          <p:cNvPr id="2" name="TextBox 1">
            <a:extLst>
              <a:ext uri="{FF2B5EF4-FFF2-40B4-BE49-F238E27FC236}">
                <a16:creationId xmlns:a16="http://schemas.microsoft.com/office/drawing/2014/main" id="{6F612987-8821-4D87-8942-86269E184AD4}"/>
              </a:ext>
            </a:extLst>
          </p:cNvPr>
          <p:cNvSpPr txBox="1"/>
          <p:nvPr/>
        </p:nvSpPr>
        <p:spPr>
          <a:xfrm>
            <a:off x="447423" y="1056887"/>
            <a:ext cx="10886372" cy="1200329"/>
          </a:xfrm>
          <a:prstGeom prst="rect">
            <a:avLst/>
          </a:prstGeom>
          <a:noFill/>
        </p:spPr>
        <p:txBody>
          <a:bodyPr wrap="square" rtlCol="0">
            <a:spAutoFit/>
          </a:bodyPr>
          <a:lstStyle/>
          <a:p>
            <a:pPr marL="285750" indent="-285750">
              <a:buFont typeface="Arial" panose="020B0604020202020204" pitchFamily="34" charset="0"/>
              <a:buChar char="•"/>
            </a:pPr>
            <a:r>
              <a:rPr lang="en-PH" dirty="0">
                <a:cs typeface="Helvetica" panose="020B0604020202020204" pitchFamily="34" charset="0"/>
              </a:rPr>
              <a:t>Do we need a multi-lingual language ticketing system?</a:t>
            </a:r>
          </a:p>
          <a:p>
            <a:pPr marL="285750" indent="-285750">
              <a:buFont typeface="Arial" panose="020B0604020202020204" pitchFamily="34" charset="0"/>
              <a:buChar char="•"/>
            </a:pPr>
            <a:endParaRPr lang="en-PH" dirty="0">
              <a:cs typeface="Helvetica" panose="020B0604020202020204" pitchFamily="34" charset="0"/>
            </a:endParaRPr>
          </a:p>
          <a:p>
            <a:pPr marL="285750" indent="-285750">
              <a:buFont typeface="Arial" panose="020B0604020202020204" pitchFamily="34" charset="0"/>
              <a:buChar char="•"/>
            </a:pPr>
            <a:r>
              <a:rPr lang="en-PH" dirty="0">
                <a:cs typeface="Helvetica" panose="020B0604020202020204" pitchFamily="34" charset="0"/>
              </a:rPr>
              <a:t>Do we have enough budget for the other Package of FreshDesk?</a:t>
            </a:r>
          </a:p>
          <a:p>
            <a:endParaRPr lang="en-PH" dirty="0"/>
          </a:p>
        </p:txBody>
      </p:sp>
      <p:cxnSp>
        <p:nvCxnSpPr>
          <p:cNvPr id="7" name="Straight Connector 6">
            <a:extLst>
              <a:ext uri="{FF2B5EF4-FFF2-40B4-BE49-F238E27FC236}">
                <a16:creationId xmlns:a16="http://schemas.microsoft.com/office/drawing/2014/main" id="{03BE60FB-4801-4240-8D32-5252D457F817}"/>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25B72B-D123-CA4D-8A0A-DD5D4300CC92}"/>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OPEN ITEMS</a:t>
            </a:r>
            <a:endParaRPr kumimoji="0" lang="en-PH" sz="2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4802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E3FF00-6253-4AA3-8215-BA306F90CD16}"/>
              </a:ext>
            </a:extLst>
          </p:cNvPr>
          <p:cNvSpPr/>
          <p:nvPr/>
        </p:nvSpPr>
        <p:spPr>
          <a:xfrm>
            <a:off x="623723" y="530584"/>
            <a:ext cx="10913096" cy="5712555"/>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A5D0D8F-A478-4C86-AA2F-DC826D9F5D89}"/>
              </a:ext>
            </a:extLst>
          </p:cNvPr>
          <p:cNvSpPr/>
          <p:nvPr/>
        </p:nvSpPr>
        <p:spPr>
          <a:xfrm>
            <a:off x="4488730" y="3032718"/>
            <a:ext cx="3214540" cy="792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4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rPr>
              <a:t>Thank </a:t>
            </a:r>
            <a:r>
              <a:rPr lang="en-PH" sz="4000" b="1" dirty="0">
                <a:solidFill>
                  <a:srgbClr val="4472C4">
                    <a:lumMod val="75000"/>
                  </a:srgbClr>
                </a:solidFill>
                <a:latin typeface="Helvetica" panose="020B0604020202020204" pitchFamily="34" charset="0"/>
                <a:cs typeface="Helvetica" panose="020B0604020202020204" pitchFamily="34" charset="0"/>
              </a:rPr>
              <a:t>You!!</a:t>
            </a:r>
            <a:endParaRPr kumimoji="0" lang="en-PH" sz="4000" b="1" i="0" u="none" strike="noStrike" kern="1200" cap="none" spc="0" normalizeH="0" baseline="0" noProof="0" dirty="0">
              <a:ln>
                <a:noFill/>
              </a:ln>
              <a:solidFill>
                <a:srgbClr val="4472C4">
                  <a:lumMod val="75000"/>
                </a:srgb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83745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TICKETING SYSTEM TO HELP IMPROVE CUSTOMER SUPPORT</a:t>
            </a:r>
            <a:endParaRPr kumimoji="0" lang="en-PH" sz="2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cs typeface="Helvetica" panose="020B0604020202020204" pitchFamily="34" charset="0"/>
            </a:endParaRPr>
          </a:p>
        </p:txBody>
      </p:sp>
      <p:sp>
        <p:nvSpPr>
          <p:cNvPr id="12" name="Rectangle: Rounded Corners 11">
            <a:extLst>
              <a:ext uri="{FF2B5EF4-FFF2-40B4-BE49-F238E27FC236}">
                <a16:creationId xmlns:a16="http://schemas.microsoft.com/office/drawing/2014/main" id="{EC9C17F2-A245-4D39-845D-32809A6D353B}"/>
              </a:ext>
            </a:extLst>
          </p:cNvPr>
          <p:cNvSpPr/>
          <p:nvPr/>
        </p:nvSpPr>
        <p:spPr>
          <a:xfrm>
            <a:off x="6199138" y="2776735"/>
            <a:ext cx="4487159" cy="4697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b="1" dirty="0">
                <a:solidFill>
                  <a:schemeClr val="accent5">
                    <a:lumMod val="50000"/>
                  </a:schemeClr>
                </a:solidFill>
                <a:latin typeface="Helvetica" panose="020B0604020202020204" pitchFamily="34" charset="0"/>
                <a:cs typeface="Helvetica" panose="020B0604020202020204" pitchFamily="34" charset="0"/>
              </a:rPr>
              <a:t>FreshDesk Plan Packages</a:t>
            </a:r>
            <a:endParaRPr kumimoji="0" lang="en-PH" sz="1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ea typeface="+mn-ea"/>
              <a:cs typeface="Helvetica" panose="020B0604020202020204" pitchFamily="34" charset="0"/>
            </a:endParaRPr>
          </a:p>
        </p:txBody>
      </p:sp>
      <p:sp>
        <p:nvSpPr>
          <p:cNvPr id="14" name="Rectangle: Rounded Corners 13">
            <a:extLst>
              <a:ext uri="{FF2B5EF4-FFF2-40B4-BE49-F238E27FC236}">
                <a16:creationId xmlns:a16="http://schemas.microsoft.com/office/drawing/2014/main" id="{71454C4F-8D5D-4E47-A8BA-208FEEEBF4F7}"/>
              </a:ext>
            </a:extLst>
          </p:cNvPr>
          <p:cNvSpPr/>
          <p:nvPr/>
        </p:nvSpPr>
        <p:spPr>
          <a:xfrm>
            <a:off x="6199137" y="4902875"/>
            <a:ext cx="4487159" cy="4697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b="1" dirty="0">
                <a:solidFill>
                  <a:schemeClr val="accent5">
                    <a:lumMod val="50000"/>
                  </a:schemeClr>
                </a:solidFill>
                <a:latin typeface="Helvetica" panose="020B0604020202020204" pitchFamily="34" charset="0"/>
                <a:cs typeface="Helvetica" panose="020B0604020202020204" pitchFamily="34" charset="0"/>
              </a:rPr>
              <a:t>OPEN ITEMS</a:t>
            </a:r>
            <a:endParaRPr kumimoji="0" lang="en-PH" sz="1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cs typeface="Helvetica" panose="020B0604020202020204" pitchFamily="34" charset="0"/>
            </a:endParaRPr>
          </a:p>
        </p:txBody>
      </p:sp>
      <p:sp>
        <p:nvSpPr>
          <p:cNvPr id="16" name="Rectangle: Rounded Corners 15">
            <a:extLst>
              <a:ext uri="{FF2B5EF4-FFF2-40B4-BE49-F238E27FC236}">
                <a16:creationId xmlns:a16="http://schemas.microsoft.com/office/drawing/2014/main" id="{D93C655F-E2A0-49DA-8381-563F96293128}"/>
              </a:ext>
            </a:extLst>
          </p:cNvPr>
          <p:cNvSpPr/>
          <p:nvPr/>
        </p:nvSpPr>
        <p:spPr>
          <a:xfrm>
            <a:off x="6199138" y="1700854"/>
            <a:ext cx="4487159" cy="4697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b="1" dirty="0">
                <a:solidFill>
                  <a:schemeClr val="accent5">
                    <a:lumMod val="50000"/>
                  </a:schemeClr>
                </a:solidFill>
                <a:latin typeface="Helvetica" panose="020B0604020202020204" pitchFamily="34" charset="0"/>
                <a:cs typeface="Helvetica" panose="020B0604020202020204" pitchFamily="34" charset="0"/>
              </a:rPr>
              <a:t>BACKGROUND</a:t>
            </a:r>
            <a:endParaRPr kumimoji="0" lang="en-PH" sz="1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cs typeface="Helvetica" panose="020B0604020202020204" pitchFamily="34" charset="0"/>
            </a:endParaRPr>
          </a:p>
        </p:txBody>
      </p:sp>
      <p:sp>
        <p:nvSpPr>
          <p:cNvPr id="15" name="Rectangle 14">
            <a:extLst>
              <a:ext uri="{FF2B5EF4-FFF2-40B4-BE49-F238E27FC236}">
                <a16:creationId xmlns:a16="http://schemas.microsoft.com/office/drawing/2014/main" id="{3B63EE95-823D-4B2F-9554-92C63CE62459}"/>
              </a:ext>
            </a:extLst>
          </p:cNvPr>
          <p:cNvSpPr/>
          <p:nvPr/>
        </p:nvSpPr>
        <p:spPr>
          <a:xfrm>
            <a:off x="1027522" y="1704473"/>
            <a:ext cx="4035132" cy="3670415"/>
          </a:xfrm>
          <a:prstGeom prst="rect">
            <a:avLst/>
          </a:prstGeom>
          <a:solidFill>
            <a:schemeClr val="accent3">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A39A67F-C0E2-472B-88DE-42672EEC4080}"/>
              </a:ext>
            </a:extLst>
          </p:cNvPr>
          <p:cNvSpPr/>
          <p:nvPr/>
        </p:nvSpPr>
        <p:spPr>
          <a:xfrm>
            <a:off x="1403023" y="2076851"/>
            <a:ext cx="3223986" cy="30126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Speech">
            <a:extLst>
              <a:ext uri="{FF2B5EF4-FFF2-40B4-BE49-F238E27FC236}">
                <a16:creationId xmlns:a16="http://schemas.microsoft.com/office/drawing/2014/main" id="{FCFF4310-0AD9-4377-865F-78F96B6AC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8686" y="2175505"/>
            <a:ext cx="2271842" cy="1202461"/>
          </a:xfrm>
          <a:prstGeom prst="rect">
            <a:avLst/>
          </a:prstGeom>
        </p:spPr>
      </p:pic>
      <p:pic>
        <p:nvPicPr>
          <p:cNvPr id="8" name="Graphic 7" descr="Envelope">
            <a:extLst>
              <a:ext uri="{FF2B5EF4-FFF2-40B4-BE49-F238E27FC236}">
                <a16:creationId xmlns:a16="http://schemas.microsoft.com/office/drawing/2014/main" id="{A3BAEAB2-A241-492B-A5FF-96EF568389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7586" y="3935286"/>
            <a:ext cx="1809233" cy="1202461"/>
          </a:xfrm>
          <a:prstGeom prst="rect">
            <a:avLst/>
          </a:prstGeom>
        </p:spPr>
      </p:pic>
      <p:pic>
        <p:nvPicPr>
          <p:cNvPr id="24" name="Graphic 23" descr="Stop sign">
            <a:extLst>
              <a:ext uri="{FF2B5EF4-FFF2-40B4-BE49-F238E27FC236}">
                <a16:creationId xmlns:a16="http://schemas.microsoft.com/office/drawing/2014/main" id="{C0A457BF-A214-4E61-8FE3-72ECAC6158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9864" y="2839051"/>
            <a:ext cx="1476998" cy="1406830"/>
          </a:xfrm>
          <a:prstGeom prst="rect">
            <a:avLst/>
          </a:prstGeom>
        </p:spPr>
      </p:pic>
      <p:sp>
        <p:nvSpPr>
          <p:cNvPr id="17" name="Rectangle: Rounded Corners 11">
            <a:extLst>
              <a:ext uri="{FF2B5EF4-FFF2-40B4-BE49-F238E27FC236}">
                <a16:creationId xmlns:a16="http://schemas.microsoft.com/office/drawing/2014/main" id="{21B4199C-4D1E-244D-AB64-E45D946DD9BD}"/>
              </a:ext>
            </a:extLst>
          </p:cNvPr>
          <p:cNvSpPr/>
          <p:nvPr/>
        </p:nvSpPr>
        <p:spPr>
          <a:xfrm>
            <a:off x="6199138" y="3852616"/>
            <a:ext cx="4487159" cy="4697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b="1" dirty="0">
                <a:solidFill>
                  <a:schemeClr val="accent5">
                    <a:lumMod val="50000"/>
                  </a:schemeClr>
                </a:solidFill>
                <a:latin typeface="Helvetica" panose="020B0604020202020204" pitchFamily="34" charset="0"/>
                <a:cs typeface="Helvetica" panose="020B0604020202020204" pitchFamily="34" charset="0"/>
              </a:rPr>
              <a:t>FreshDesk Feature (Sprout Plan)</a:t>
            </a:r>
            <a:endParaRPr kumimoji="0" lang="en-PH" sz="1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79444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BACKGROUND</a:t>
            </a:r>
            <a:endParaRPr kumimoji="0" lang="en-PH" sz="2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A89F69E4-C51F-9544-BD2C-F65499DF60C6}"/>
              </a:ext>
            </a:extLst>
          </p:cNvPr>
          <p:cNvSpPr txBox="1"/>
          <p:nvPr/>
        </p:nvSpPr>
        <p:spPr>
          <a:xfrm>
            <a:off x="106681" y="1987774"/>
            <a:ext cx="12085319" cy="1815882"/>
          </a:xfrm>
          <a:prstGeom prst="rect">
            <a:avLst/>
          </a:prstGeom>
          <a:noFill/>
        </p:spPr>
        <p:txBody>
          <a:bodyPr wrap="square" rtlCol="0">
            <a:spAutoFit/>
          </a:bodyPr>
          <a:lstStyle/>
          <a:p>
            <a:r>
              <a:rPr lang="en-PH" sz="2800" b="1" dirty="0"/>
              <a:t>Freshdesk</a:t>
            </a:r>
            <a:r>
              <a:rPr lang="en-PH" sz="2800" dirty="0"/>
              <a:t> is a customer support software also classified as a ticketing software or a helpdesk that allows companies to effectively manage their customer care and support function. The primary purpose of the tool is to help companies track and resolve complaints, queries, or any other form of enquiry from customers.</a:t>
            </a:r>
            <a:endParaRPr lang="en-US" sz="2800" dirty="0"/>
          </a:p>
        </p:txBody>
      </p:sp>
    </p:spTree>
    <p:extLst>
      <p:ext uri="{BB962C8B-B14F-4D97-AF65-F5344CB8AC3E}">
        <p14:creationId xmlns:p14="http://schemas.microsoft.com/office/powerpoint/2010/main" val="176969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Plan Packages</a:t>
            </a:r>
            <a:endParaRPr kumimoji="0" lang="en-PH" sz="2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079556D6-299F-8C41-BF4E-71D74837860A}"/>
              </a:ext>
            </a:extLst>
          </p:cNvPr>
          <p:cNvPicPr>
            <a:picLocks noChangeAspect="1"/>
          </p:cNvPicPr>
          <p:nvPr/>
        </p:nvPicPr>
        <p:blipFill>
          <a:blip r:embed="rId2"/>
          <a:stretch>
            <a:fillRect/>
          </a:stretch>
        </p:blipFill>
        <p:spPr>
          <a:xfrm>
            <a:off x="137160" y="1056887"/>
            <a:ext cx="11811000" cy="5150498"/>
          </a:xfrm>
          <a:prstGeom prst="rect">
            <a:avLst/>
          </a:prstGeom>
        </p:spPr>
      </p:pic>
      <p:sp>
        <p:nvSpPr>
          <p:cNvPr id="7" name="Rectangle 6">
            <a:extLst>
              <a:ext uri="{FF2B5EF4-FFF2-40B4-BE49-F238E27FC236}">
                <a16:creationId xmlns:a16="http://schemas.microsoft.com/office/drawing/2014/main" id="{5085ED71-5E83-8C47-B2C8-4F080B097EEF}"/>
              </a:ext>
            </a:extLst>
          </p:cNvPr>
          <p:cNvSpPr/>
          <p:nvPr/>
        </p:nvSpPr>
        <p:spPr>
          <a:xfrm>
            <a:off x="243840" y="638476"/>
            <a:ext cx="11704320" cy="369332"/>
          </a:xfrm>
          <a:prstGeom prst="rect">
            <a:avLst/>
          </a:prstGeom>
        </p:spPr>
        <p:txBody>
          <a:bodyPr wrap="square">
            <a:spAutoFit/>
          </a:bodyPr>
          <a:lstStyle/>
          <a:p>
            <a:r>
              <a:rPr lang="en-US" dirty="0"/>
              <a:t>Currently we are using Sprout Plan since it is free. We will discuss what are the Feature for the Sprout Plan Package.</a:t>
            </a:r>
          </a:p>
        </p:txBody>
      </p:sp>
    </p:spTree>
    <p:extLst>
      <p:ext uri="{BB962C8B-B14F-4D97-AF65-F5344CB8AC3E}">
        <p14:creationId xmlns:p14="http://schemas.microsoft.com/office/powerpoint/2010/main" val="136854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kumimoji="0" lang="en-PH" sz="2800" b="1" i="0" u="none" strike="noStrike" kern="1200" cap="none" spc="0" normalizeH="0" baseline="0" noProof="0" dirty="0">
              <a:ln>
                <a:noFill/>
              </a:ln>
              <a:solidFill>
                <a:schemeClr val="accent5">
                  <a:lumMod val="50000"/>
                </a:schemeClr>
              </a:solidFill>
              <a:effectLst/>
              <a:uLnTx/>
              <a:uFillTx/>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A643A30F-2FCB-7A47-90CC-76E682DF3C37}"/>
              </a:ext>
            </a:extLst>
          </p:cNvPr>
          <p:cNvSpPr txBox="1"/>
          <p:nvPr/>
        </p:nvSpPr>
        <p:spPr>
          <a:xfrm>
            <a:off x="185529" y="638476"/>
            <a:ext cx="11714259" cy="2862322"/>
          </a:xfrm>
          <a:prstGeom prst="rect">
            <a:avLst/>
          </a:prstGeom>
          <a:noFill/>
        </p:spPr>
        <p:txBody>
          <a:bodyPr wrap="square" rtlCol="0">
            <a:spAutoFit/>
          </a:bodyPr>
          <a:lstStyle/>
          <a:p>
            <a:r>
              <a:rPr lang="en-US" b="1" dirty="0"/>
              <a:t>Dashboard </a:t>
            </a:r>
          </a:p>
          <a:p>
            <a:endParaRPr lang="en-US" dirty="0"/>
          </a:p>
          <a:p>
            <a:r>
              <a:rPr lang="en-PH" dirty="0"/>
              <a:t>The dashboard gives you a bird's-eye view of what’s happening in your team, so you can identify bottlenecks and act on them immediately.</a:t>
            </a:r>
            <a:br>
              <a:rPr lang="en-PH" dirty="0"/>
            </a:br>
            <a:br>
              <a:rPr lang="en-PH" dirty="0"/>
            </a:br>
            <a:r>
              <a:rPr lang="en-PH" dirty="0"/>
              <a:t>You can also track your team’s workload, performance, how happy your customers are with their support experience and do a lot more with the dashboard.</a:t>
            </a:r>
            <a:br>
              <a:rPr lang="en-PH" dirty="0"/>
            </a:br>
            <a:br>
              <a:rPr lang="en-PH" dirty="0"/>
            </a:br>
            <a:r>
              <a:rPr lang="en-PH" dirty="0"/>
              <a:t>If you are on the Estate plan or above, you can customize the Freshdesk dashboard by creating widgets to monitor ticket traffic or certain queues, and also use it as a place for internal announcements.</a:t>
            </a:r>
            <a:endParaRPr lang="en-US" dirty="0"/>
          </a:p>
        </p:txBody>
      </p:sp>
      <p:pic>
        <p:nvPicPr>
          <p:cNvPr id="7" name="Picture 6">
            <a:extLst>
              <a:ext uri="{FF2B5EF4-FFF2-40B4-BE49-F238E27FC236}">
                <a16:creationId xmlns:a16="http://schemas.microsoft.com/office/drawing/2014/main" id="{F52EBEFC-88D6-834D-8BC0-5A076F1DD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609" y="4136612"/>
            <a:ext cx="4356100" cy="2374900"/>
          </a:xfrm>
          <a:prstGeom prst="rect">
            <a:avLst/>
          </a:prstGeom>
        </p:spPr>
      </p:pic>
    </p:spTree>
    <p:extLst>
      <p:ext uri="{BB962C8B-B14F-4D97-AF65-F5344CB8AC3E}">
        <p14:creationId xmlns:p14="http://schemas.microsoft.com/office/powerpoint/2010/main" val="160669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A643A30F-2FCB-7A47-90CC-76E682DF3C37}"/>
              </a:ext>
            </a:extLst>
          </p:cNvPr>
          <p:cNvSpPr txBox="1"/>
          <p:nvPr/>
        </p:nvSpPr>
        <p:spPr>
          <a:xfrm>
            <a:off x="0" y="638476"/>
            <a:ext cx="12085320" cy="1200329"/>
          </a:xfrm>
          <a:prstGeom prst="rect">
            <a:avLst/>
          </a:prstGeom>
          <a:noFill/>
        </p:spPr>
        <p:txBody>
          <a:bodyPr wrap="square" rtlCol="0">
            <a:spAutoFit/>
          </a:bodyPr>
          <a:lstStyle/>
          <a:p>
            <a:r>
              <a:rPr lang="en-US" b="1" dirty="0"/>
              <a:t>Private note</a:t>
            </a:r>
          </a:p>
          <a:p>
            <a:endParaRPr lang="en-US" dirty="0"/>
          </a:p>
          <a:p>
            <a:r>
              <a:rPr lang="en-PH" dirty="0"/>
              <a:t>Private notes help when someone in your team wants to get help from other agents, share progress internally, or log updates on a ticket for future reference, while keeping the customer out of the loop.</a:t>
            </a:r>
            <a:endParaRPr lang="en-US" dirty="0"/>
          </a:p>
        </p:txBody>
      </p:sp>
      <p:pic>
        <p:nvPicPr>
          <p:cNvPr id="7" name="Picture 6" descr="A picture containing person, person, holding, table&#10;&#10;Description automatically generated">
            <a:extLst>
              <a:ext uri="{FF2B5EF4-FFF2-40B4-BE49-F238E27FC236}">
                <a16:creationId xmlns:a16="http://schemas.microsoft.com/office/drawing/2014/main" id="{F22C75C8-C462-5247-801F-ABE6F8556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110" y="2491684"/>
            <a:ext cx="4229100" cy="2298700"/>
          </a:xfrm>
          <a:prstGeom prst="rect">
            <a:avLst/>
          </a:prstGeom>
        </p:spPr>
      </p:pic>
    </p:spTree>
    <p:extLst>
      <p:ext uri="{BB962C8B-B14F-4D97-AF65-F5344CB8AC3E}">
        <p14:creationId xmlns:p14="http://schemas.microsoft.com/office/powerpoint/2010/main" val="335578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92156" y="638476"/>
            <a:ext cx="11807687" cy="1200329"/>
          </a:xfrm>
          <a:prstGeom prst="rect">
            <a:avLst/>
          </a:prstGeom>
        </p:spPr>
        <p:txBody>
          <a:bodyPr wrap="square">
            <a:spAutoFit/>
          </a:bodyPr>
          <a:lstStyle/>
          <a:p>
            <a:r>
              <a:rPr lang="en-US" b="1" dirty="0"/>
              <a:t>Dynamic Placeholders</a:t>
            </a:r>
          </a:p>
          <a:p>
            <a:endParaRPr lang="en-US" dirty="0"/>
          </a:p>
          <a:p>
            <a:r>
              <a:rPr lang="en-PH" dirty="0"/>
              <a:t>Placeholders in Freshdesk are a great way to add dynamic content and personalize your emails with their name, ticket status or the ticket URL.</a:t>
            </a:r>
            <a:endParaRPr lang="en-US" dirty="0"/>
          </a:p>
        </p:txBody>
      </p:sp>
      <p:pic>
        <p:nvPicPr>
          <p:cNvPr id="6" name="Picture 5" descr="A picture containing computer&#10;&#10;Description automatically generated">
            <a:extLst>
              <a:ext uri="{FF2B5EF4-FFF2-40B4-BE49-F238E27FC236}">
                <a16:creationId xmlns:a16="http://schemas.microsoft.com/office/drawing/2014/main" id="{2EA485C5-CAB8-E84A-9829-F9B21838E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264" y="2580033"/>
            <a:ext cx="4140200" cy="2095500"/>
          </a:xfrm>
          <a:prstGeom prst="rect">
            <a:avLst/>
          </a:prstGeom>
        </p:spPr>
      </p:pic>
    </p:spTree>
    <p:extLst>
      <p:ext uri="{BB962C8B-B14F-4D97-AF65-F5344CB8AC3E}">
        <p14:creationId xmlns:p14="http://schemas.microsoft.com/office/powerpoint/2010/main" val="281011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2031325"/>
          </a:xfrm>
          <a:prstGeom prst="rect">
            <a:avLst/>
          </a:prstGeom>
        </p:spPr>
        <p:txBody>
          <a:bodyPr wrap="square">
            <a:spAutoFit/>
          </a:bodyPr>
          <a:lstStyle/>
          <a:p>
            <a:r>
              <a:rPr lang="en-US" b="1" dirty="0"/>
              <a:t>Canned Responses</a:t>
            </a:r>
          </a:p>
          <a:p>
            <a:endParaRPr lang="en-US" dirty="0"/>
          </a:p>
          <a:p>
            <a:r>
              <a:rPr lang="en-PH" dirty="0"/>
              <a:t>With canned responses, you can quickly send pre-formatted messages to customers when similar questions come your way. Beyond ensuring consistency and saving your team’s time, it also frees them up to get to more complex questions.</a:t>
            </a:r>
            <a:br>
              <a:rPr lang="en-PH" dirty="0"/>
            </a:br>
            <a:br>
              <a:rPr lang="en-PH" dirty="0"/>
            </a:br>
            <a:r>
              <a:rPr lang="en-PH" dirty="0"/>
              <a:t>You can add commonly sent canned responses as FAQs or solution articles, so your customers find answers to often-asked questions on their own.</a:t>
            </a:r>
            <a:endParaRPr lang="en-US" dirty="0"/>
          </a:p>
        </p:txBody>
      </p:sp>
      <p:pic>
        <p:nvPicPr>
          <p:cNvPr id="4" name="Picture 3" descr="A picture containing screenshot, room, drawing, refrigerator&#10;&#10;Description automatically generated">
            <a:extLst>
              <a:ext uri="{FF2B5EF4-FFF2-40B4-BE49-F238E27FC236}">
                <a16:creationId xmlns:a16="http://schemas.microsoft.com/office/drawing/2014/main" id="{7EF9309C-660A-7F4E-8263-C7C4E9EDD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650" y="3429000"/>
            <a:ext cx="4330700" cy="2451100"/>
          </a:xfrm>
          <a:prstGeom prst="rect">
            <a:avLst/>
          </a:prstGeom>
        </p:spPr>
      </p:pic>
    </p:spTree>
    <p:extLst>
      <p:ext uri="{BB962C8B-B14F-4D97-AF65-F5344CB8AC3E}">
        <p14:creationId xmlns:p14="http://schemas.microsoft.com/office/powerpoint/2010/main" val="103293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88B905-6C66-4474-B159-E93E28C79298}"/>
              </a:ext>
            </a:extLst>
          </p:cNvPr>
          <p:cNvCxnSpPr>
            <a:cxnSpLocks/>
          </p:cNvCxnSpPr>
          <p:nvPr/>
        </p:nvCxnSpPr>
        <p:spPr>
          <a:xfrm flipV="1">
            <a:off x="0" y="522955"/>
            <a:ext cx="12085320" cy="26146"/>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5D0D8F-A478-4C86-AA2F-DC826D9F5D89}"/>
              </a:ext>
            </a:extLst>
          </p:cNvPr>
          <p:cNvSpPr/>
          <p:nvPr/>
        </p:nvSpPr>
        <p:spPr>
          <a:xfrm>
            <a:off x="0" y="15169"/>
            <a:ext cx="9590832" cy="623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5">
                    <a:lumMod val="50000"/>
                  </a:schemeClr>
                </a:solidFill>
              </a:rPr>
              <a:t>FreshDesk Features (Sprout Plan)</a:t>
            </a:r>
            <a:endParaRPr lang="en-PH" sz="28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124ACFA2-A1FE-FA45-8C94-05BAC2D0C909}"/>
              </a:ext>
            </a:extLst>
          </p:cNvPr>
          <p:cNvSpPr/>
          <p:nvPr/>
        </p:nvSpPr>
        <p:spPr>
          <a:xfrm>
            <a:off x="132521" y="736289"/>
            <a:ext cx="11807687" cy="3139321"/>
          </a:xfrm>
          <a:prstGeom prst="rect">
            <a:avLst/>
          </a:prstGeom>
        </p:spPr>
        <p:txBody>
          <a:bodyPr wrap="square">
            <a:spAutoFit/>
          </a:bodyPr>
          <a:lstStyle/>
          <a:p>
            <a:r>
              <a:rPr lang="en-US" b="1" dirty="0"/>
              <a:t>Knowledge Base</a:t>
            </a:r>
          </a:p>
          <a:p>
            <a:endParaRPr lang="en-US" dirty="0"/>
          </a:p>
          <a:p>
            <a:r>
              <a:rPr lang="en-PH" dirty="0"/>
              <a:t>70% of customers prefer to use a company’s website to get answers to their questions rather than use phone or email (Forrester). Document how-</a:t>
            </a:r>
            <a:r>
              <a:rPr lang="en-PH" dirty="0" err="1"/>
              <a:t>tos</a:t>
            </a:r>
            <a:r>
              <a:rPr lang="en-PH" dirty="0"/>
              <a:t>, FAQs or anything informative for your customers so they can find answers themselves without waiting for an agent to get back to them.</a:t>
            </a:r>
            <a:br>
              <a:rPr lang="en-PH" dirty="0"/>
            </a:br>
            <a:br>
              <a:rPr lang="en-PH" dirty="0"/>
            </a:br>
            <a:r>
              <a:rPr lang="en-PH" dirty="0"/>
              <a:t>In addition to articles you create for your customers, you can set up an internal knowledge base that can be used for training your team.</a:t>
            </a:r>
            <a:br>
              <a:rPr lang="en-PH" dirty="0"/>
            </a:br>
            <a:br>
              <a:rPr lang="en-PH" dirty="0"/>
            </a:br>
            <a:r>
              <a:rPr lang="en-PH" dirty="0"/>
              <a:t>You can also leverage capabilities like bulk actions, automatic article reordering, advanced filters and more, to handle your constantly growing knowledge base with ease.</a:t>
            </a:r>
            <a:endParaRPr lang="en-US" dirty="0"/>
          </a:p>
        </p:txBody>
      </p:sp>
      <p:pic>
        <p:nvPicPr>
          <p:cNvPr id="5" name="Picture 4" descr="A picture containing holding, computer, person, phone&#10;&#10;Description automatically generated">
            <a:extLst>
              <a:ext uri="{FF2B5EF4-FFF2-40B4-BE49-F238E27FC236}">
                <a16:creationId xmlns:a16="http://schemas.microsoft.com/office/drawing/2014/main" id="{CDA40004-46BE-6E42-9B7F-B58FD7F1C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973423"/>
            <a:ext cx="4114800" cy="2235200"/>
          </a:xfrm>
          <a:prstGeom prst="rect">
            <a:avLst/>
          </a:prstGeom>
        </p:spPr>
      </p:pic>
    </p:spTree>
    <p:extLst>
      <p:ext uri="{BB962C8B-B14F-4D97-AF65-F5344CB8AC3E}">
        <p14:creationId xmlns:p14="http://schemas.microsoft.com/office/powerpoint/2010/main" val="284192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color block</Template>
  <TotalTime>0</TotalTime>
  <Words>1038</Words>
  <Application>Microsoft Macintosh PowerPoint</Application>
  <PresentationFormat>Widescreen</PresentationFormat>
  <Paragraphs>68</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Century Gothic</vt:lpstr>
      <vt:lpstr>Garamond</vt:lpstr>
      <vt:lpstr>Helvetica</vt:lpstr>
      <vt:lpstr>SavonVTI</vt:lpstr>
      <vt:lpstr>Office Theme</vt:lpstr>
      <vt:lpstr>Ticketing System to help improve customer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2020-04-10T07:55:16Z</dcterms:created>
  <dcterms:modified xsi:type="dcterms:W3CDTF">2020-06-29T17:53:40Z</dcterms:modified>
</cp:coreProperties>
</file>